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27" algn="l" defTabSz="9142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79" d="100"/>
          <a:sy n="79" d="100"/>
        </p:scale>
        <p:origin x="-1452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4E878-15DC-40A5-9CB1-304399608F0F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97573D-2376-492E-AACC-5D67BADBAE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69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0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22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63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04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4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85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27" algn="l" defTabSz="9142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8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53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7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96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8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0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4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8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2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2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831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2" indent="0">
              <a:buNone/>
              <a:defRPr sz="1800" b="1"/>
            </a:lvl3pPr>
            <a:lvl4pPr marL="1371422" indent="0">
              <a:buNone/>
              <a:defRPr sz="1600" b="1"/>
            </a:lvl4pPr>
            <a:lvl5pPr marL="1828563" indent="0">
              <a:buNone/>
              <a:defRPr sz="1600" b="1"/>
            </a:lvl5pPr>
            <a:lvl6pPr marL="2285704" indent="0">
              <a:buNone/>
              <a:defRPr sz="1600" b="1"/>
            </a:lvl6pPr>
            <a:lvl7pPr marL="2742845" indent="0">
              <a:buNone/>
              <a:defRPr sz="1600" b="1"/>
            </a:lvl7pPr>
            <a:lvl8pPr marL="3199985" indent="0">
              <a:buNone/>
              <a:defRPr sz="1600" b="1"/>
            </a:lvl8pPr>
            <a:lvl9pPr marL="36571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82" indent="0">
              <a:buNone/>
              <a:defRPr sz="1800" b="1"/>
            </a:lvl3pPr>
            <a:lvl4pPr marL="1371422" indent="0">
              <a:buNone/>
              <a:defRPr sz="1600" b="1"/>
            </a:lvl4pPr>
            <a:lvl5pPr marL="1828563" indent="0">
              <a:buNone/>
              <a:defRPr sz="1600" b="1"/>
            </a:lvl5pPr>
            <a:lvl6pPr marL="2285704" indent="0">
              <a:buNone/>
              <a:defRPr sz="1600" b="1"/>
            </a:lvl6pPr>
            <a:lvl7pPr marL="2742845" indent="0">
              <a:buNone/>
              <a:defRPr sz="1600" b="1"/>
            </a:lvl7pPr>
            <a:lvl8pPr marL="3199985" indent="0">
              <a:buNone/>
              <a:defRPr sz="1600" b="1"/>
            </a:lvl8pPr>
            <a:lvl9pPr marL="3657127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8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8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2" indent="0">
              <a:buNone/>
              <a:defRPr sz="1000"/>
            </a:lvl3pPr>
            <a:lvl4pPr marL="1371422" indent="0">
              <a:buNone/>
              <a:defRPr sz="900"/>
            </a:lvl4pPr>
            <a:lvl5pPr marL="1828563" indent="0">
              <a:buNone/>
              <a:defRPr sz="900"/>
            </a:lvl5pPr>
            <a:lvl6pPr marL="2285704" indent="0">
              <a:buNone/>
              <a:defRPr sz="900"/>
            </a:lvl6pPr>
            <a:lvl7pPr marL="2742845" indent="0">
              <a:buNone/>
              <a:defRPr sz="900"/>
            </a:lvl7pPr>
            <a:lvl8pPr marL="3199985" indent="0">
              <a:buNone/>
              <a:defRPr sz="900"/>
            </a:lvl8pPr>
            <a:lvl9pPr marL="36571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00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82" indent="0">
              <a:buNone/>
              <a:defRPr sz="2400"/>
            </a:lvl3pPr>
            <a:lvl4pPr marL="1371422" indent="0">
              <a:buNone/>
              <a:defRPr sz="2000"/>
            </a:lvl4pPr>
            <a:lvl5pPr marL="1828563" indent="0">
              <a:buNone/>
              <a:defRPr sz="2000"/>
            </a:lvl5pPr>
            <a:lvl6pPr marL="2285704" indent="0">
              <a:buNone/>
              <a:defRPr sz="2000"/>
            </a:lvl6pPr>
            <a:lvl7pPr marL="2742845" indent="0">
              <a:buNone/>
              <a:defRPr sz="2000"/>
            </a:lvl7pPr>
            <a:lvl8pPr marL="3199985" indent="0">
              <a:buNone/>
              <a:defRPr sz="2000"/>
            </a:lvl8pPr>
            <a:lvl9pPr marL="365712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82" indent="0">
              <a:buNone/>
              <a:defRPr sz="1000"/>
            </a:lvl3pPr>
            <a:lvl4pPr marL="1371422" indent="0">
              <a:buNone/>
              <a:defRPr sz="900"/>
            </a:lvl4pPr>
            <a:lvl5pPr marL="1828563" indent="0">
              <a:buNone/>
              <a:defRPr sz="900"/>
            </a:lvl5pPr>
            <a:lvl6pPr marL="2285704" indent="0">
              <a:buNone/>
              <a:defRPr sz="900"/>
            </a:lvl6pPr>
            <a:lvl7pPr marL="2742845" indent="0">
              <a:buNone/>
              <a:defRPr sz="900"/>
            </a:lvl7pPr>
            <a:lvl8pPr marL="3199985" indent="0">
              <a:buNone/>
              <a:defRPr sz="900"/>
            </a:lvl8pPr>
            <a:lvl9pPr marL="365712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78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F8A18-56D1-4D43-980A-0220B86D9DE4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8203B-106B-4438-9A84-3CF35571E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5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82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5" indent="-342855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4" indent="-285713" algn="l" defTabSz="914282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2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93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33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75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15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56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97" indent="-228570" algn="l" defTabSz="914282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22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3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04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4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85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27" algn="l" defTabSz="9142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Bonda.Toppin@albertahealthservices.ca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6712" y="755576"/>
            <a:ext cx="4824536" cy="8433066"/>
          </a:xfrm>
          <a:prstGeom prst="rect">
            <a:avLst/>
          </a:prstGeom>
          <a:noFill/>
        </p:spPr>
        <p:txBody>
          <a:bodyPr wrap="square" lIns="91428" tIns="45714" rIns="91428" bIns="45714" rtlCol="0">
            <a:spAutoFit/>
          </a:bodyPr>
          <a:lstStyle/>
          <a:p>
            <a:pPr algn="ctr"/>
            <a:endParaRPr lang="en-US" sz="14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C00000"/>
                </a:solidFill>
              </a:rPr>
              <a:t>Heart </a:t>
            </a:r>
            <a:r>
              <a:rPr lang="en-US" sz="1400" b="1" dirty="0">
                <a:solidFill>
                  <a:srgbClr val="C00000"/>
                </a:solidFill>
              </a:rPr>
              <a:t>to Heart: Congenital Heart Education Forum</a:t>
            </a:r>
            <a:endParaRPr lang="en-US" sz="1400" dirty="0">
              <a:solidFill>
                <a:srgbClr val="C00000"/>
              </a:solidFill>
            </a:endParaRPr>
          </a:p>
          <a:p>
            <a:pPr algn="ctr"/>
            <a:r>
              <a:rPr lang="en-US" sz="1200" b="1" i="1" dirty="0"/>
              <a:t>Saturday, April 22, 2017</a:t>
            </a:r>
          </a:p>
          <a:p>
            <a:pPr algn="ctr"/>
            <a:r>
              <a:rPr lang="en-US" sz="1200" i="1" dirty="0"/>
              <a:t>Shaw 3i Auditorium</a:t>
            </a:r>
            <a:endParaRPr lang="en-US" sz="1200" dirty="0"/>
          </a:p>
          <a:p>
            <a:r>
              <a:rPr lang="en-US" sz="1000" i="1" dirty="0"/>
              <a:t> </a:t>
            </a:r>
            <a:endParaRPr lang="en-US" sz="1000" dirty="0"/>
          </a:p>
          <a:p>
            <a:r>
              <a:rPr lang="en-US" sz="1000" b="1" dirty="0"/>
              <a:t>Welcoming Remarks</a:t>
            </a:r>
            <a:r>
              <a:rPr lang="en-US" sz="1000" dirty="0"/>
              <a:t> </a:t>
            </a:r>
          </a:p>
          <a:p>
            <a:endParaRPr lang="en-US" sz="1000" dirty="0"/>
          </a:p>
          <a:p>
            <a:r>
              <a:rPr lang="en-US" sz="1000" b="1" dirty="0" smtClean="0"/>
              <a:t>09:00-09:05</a:t>
            </a:r>
            <a:r>
              <a:rPr lang="en-US" sz="1000" b="1" dirty="0"/>
              <a:t>	Taking Charge of Your Heart Health- Becoming Your Own </a:t>
            </a:r>
            <a:r>
              <a:rPr lang="en-US" sz="1000" b="1" dirty="0" smtClean="0"/>
              <a:t>CEO</a:t>
            </a:r>
            <a:r>
              <a:rPr lang="en-US" sz="1000" dirty="0" smtClean="0"/>
              <a:t>  </a:t>
            </a:r>
            <a:endParaRPr lang="en-US" sz="1000" dirty="0"/>
          </a:p>
          <a:p>
            <a:r>
              <a:rPr lang="en-US" sz="1000" dirty="0"/>
              <a:t>	(Pam Heggie, NAACH Clinic Nurse)</a:t>
            </a:r>
          </a:p>
          <a:p>
            <a:r>
              <a:rPr lang="en-US" sz="1000" b="1" dirty="0"/>
              <a:t> </a:t>
            </a:r>
            <a:endParaRPr lang="en-US" sz="1000" dirty="0"/>
          </a:p>
          <a:p>
            <a:r>
              <a:rPr lang="en-US" sz="1000" b="1" dirty="0" smtClean="0"/>
              <a:t>09:05-09:35</a:t>
            </a:r>
            <a:r>
              <a:rPr lang="en-US" sz="1000" b="1" dirty="0"/>
              <a:t>	Staying Fit for Life – An Exercise Specialist’s Perspective</a:t>
            </a:r>
            <a:endParaRPr lang="en-US" sz="1000" dirty="0"/>
          </a:p>
          <a:p>
            <a:r>
              <a:rPr lang="en-US" sz="1000" b="1" dirty="0"/>
              <a:t>	</a:t>
            </a:r>
            <a:r>
              <a:rPr lang="en-US" sz="1000" dirty="0"/>
              <a:t>(JP </a:t>
            </a:r>
            <a:r>
              <a:rPr lang="en-US" sz="1000" dirty="0" err="1"/>
              <a:t>Wilner</a:t>
            </a:r>
            <a:r>
              <a:rPr lang="en-US" sz="1000" dirty="0"/>
              <a:t>)</a:t>
            </a:r>
          </a:p>
          <a:p>
            <a:r>
              <a:rPr lang="en-US" sz="1000" b="1" dirty="0"/>
              <a:t> </a:t>
            </a:r>
            <a:endParaRPr lang="en-US" sz="1000" dirty="0"/>
          </a:p>
          <a:p>
            <a:r>
              <a:rPr lang="en-US" sz="1000" b="1" dirty="0" smtClean="0"/>
              <a:t>09:35-10:05</a:t>
            </a:r>
            <a:r>
              <a:rPr lang="en-US" sz="1000" b="1" dirty="0"/>
              <a:t>	“My heart’s aflutter”.  Palpitations –  when to worry, </a:t>
            </a:r>
            <a:r>
              <a:rPr lang="en-US" sz="1000" b="1" dirty="0" smtClean="0"/>
              <a:t> when </a:t>
            </a:r>
            <a:r>
              <a:rPr lang="en-US" sz="1000" b="1" dirty="0"/>
              <a:t>	to ignore them.  </a:t>
            </a:r>
            <a:r>
              <a:rPr lang="en-US" sz="1000" dirty="0"/>
              <a:t> </a:t>
            </a:r>
          </a:p>
          <a:p>
            <a:r>
              <a:rPr lang="en-US" sz="1000" dirty="0"/>
              <a:t>	(Dr. Michal Kantoch)</a:t>
            </a:r>
          </a:p>
          <a:p>
            <a:endParaRPr lang="en-US" sz="1000" b="1" dirty="0"/>
          </a:p>
          <a:p>
            <a:r>
              <a:rPr lang="en-US" sz="1000" b="1" dirty="0" smtClean="0"/>
              <a:t>10:05-10:35</a:t>
            </a:r>
            <a:r>
              <a:rPr lang="en-US" sz="1000" b="1" dirty="0"/>
              <a:t>	Canadian Congenital Heart Alliance – We’re Here </a:t>
            </a:r>
            <a:r>
              <a:rPr lang="en-US" sz="1000" b="1" dirty="0" smtClean="0"/>
              <a:t>for </a:t>
            </a:r>
            <a:r>
              <a:rPr lang="en-US" sz="1000" b="1" dirty="0"/>
              <a:t>You, </a:t>
            </a:r>
            <a:endParaRPr lang="en-US" sz="1000" b="1" dirty="0" smtClean="0"/>
          </a:p>
          <a:p>
            <a:r>
              <a:rPr lang="en-US" sz="1000" b="1" dirty="0"/>
              <a:t>	</a:t>
            </a:r>
            <a:r>
              <a:rPr lang="en-US" sz="1000" b="1" dirty="0" smtClean="0"/>
              <a:t>Come </a:t>
            </a:r>
            <a:r>
              <a:rPr lang="en-US" sz="1000" b="1" dirty="0"/>
              <a:t>Join Us!</a:t>
            </a:r>
            <a:endParaRPr lang="en-US" sz="1000" dirty="0"/>
          </a:p>
          <a:p>
            <a:r>
              <a:rPr lang="en-US" sz="1000" dirty="0"/>
              <a:t> </a:t>
            </a:r>
          </a:p>
          <a:p>
            <a:r>
              <a:rPr lang="en-US" sz="1000" dirty="0" smtClean="0"/>
              <a:t>10:35-11:00</a:t>
            </a:r>
            <a:r>
              <a:rPr lang="en-US" sz="1000" dirty="0"/>
              <a:t>	Coffee Break </a:t>
            </a:r>
          </a:p>
          <a:p>
            <a:r>
              <a:rPr lang="en-US" sz="1000" b="1" i="1" dirty="0"/>
              <a:t> </a:t>
            </a:r>
            <a:endParaRPr lang="en-US" sz="1000" dirty="0"/>
          </a:p>
          <a:p>
            <a:r>
              <a:rPr lang="en-US" sz="1000" b="1" dirty="0"/>
              <a:t>11:00-11:30	Adult Congenital Heart Disease in Africa  </a:t>
            </a:r>
          </a:p>
          <a:p>
            <a:r>
              <a:rPr lang="en-US" sz="1000" b="1" dirty="0"/>
              <a:t>	</a:t>
            </a:r>
            <a:r>
              <a:rPr lang="en-US" sz="1000" dirty="0"/>
              <a:t>(Dr. Mohammed </a:t>
            </a:r>
            <a:r>
              <a:rPr lang="en-US" sz="1000" dirty="0" err="1"/>
              <a:t>Alaklabi</a:t>
            </a:r>
            <a:r>
              <a:rPr lang="en-US" sz="1000" dirty="0"/>
              <a:t>)</a:t>
            </a:r>
          </a:p>
          <a:p>
            <a:endParaRPr lang="en-US" sz="1000" dirty="0"/>
          </a:p>
          <a:p>
            <a:r>
              <a:rPr lang="en-US" sz="1000" b="1" dirty="0"/>
              <a:t>11:30-12:00	Stressed Out? Coping with a Chronic Heart </a:t>
            </a:r>
            <a:r>
              <a:rPr lang="en-US" sz="1000" b="1" dirty="0" smtClean="0"/>
              <a:t>Condition </a:t>
            </a:r>
            <a:endParaRPr lang="en-US" sz="1000" b="1" dirty="0" smtClean="0"/>
          </a:p>
          <a:p>
            <a:r>
              <a:rPr lang="en-US" sz="1000" b="1" dirty="0"/>
              <a:t>	</a:t>
            </a:r>
            <a:r>
              <a:rPr lang="en-US" sz="1000" dirty="0"/>
              <a:t>( Julie Burbidge PhD Psychology) </a:t>
            </a:r>
          </a:p>
          <a:p>
            <a:endParaRPr lang="en-US" sz="1000" i="1" u="sng" dirty="0"/>
          </a:p>
          <a:p>
            <a:r>
              <a:rPr lang="en-US" sz="1000" dirty="0"/>
              <a:t>12:00-12:45 	Lunch 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12:45-13:00	Children’s Heart </a:t>
            </a:r>
            <a:r>
              <a:rPr lang="en-US" sz="1000" b="1" dirty="0" smtClean="0"/>
              <a:t>Society</a:t>
            </a:r>
          </a:p>
          <a:p>
            <a:r>
              <a:rPr lang="en-US" sz="1000" b="1" dirty="0"/>
              <a:t>	</a:t>
            </a:r>
            <a:r>
              <a:rPr lang="en-US" sz="1000" dirty="0"/>
              <a:t> (Danielle Tailleur, Gerry Cruz)</a:t>
            </a:r>
            <a:endParaRPr lang="en-US" sz="1000" dirty="0"/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13:00-13:30	Endocarditis – what is it?  Why should I care?</a:t>
            </a:r>
            <a:endParaRPr lang="en-US" sz="1000" dirty="0"/>
          </a:p>
          <a:p>
            <a:r>
              <a:rPr lang="en-US" sz="1000" dirty="0"/>
              <a:t>	 (Dr. Isabelle Vonder Muhll)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13:30-14:00	Through thick and thin – living with blood </a:t>
            </a:r>
            <a:r>
              <a:rPr lang="en-US" sz="1000" b="1" dirty="0" smtClean="0"/>
              <a:t>thinners   </a:t>
            </a:r>
            <a:r>
              <a:rPr lang="en-US" sz="1000" b="1" dirty="0"/>
              <a:t>	</a:t>
            </a:r>
            <a:r>
              <a:rPr lang="en-US" sz="1000" dirty="0"/>
              <a:t>(Anticoagulation clinic)</a:t>
            </a:r>
          </a:p>
          <a:p>
            <a:r>
              <a:rPr lang="en-US" sz="1000" dirty="0"/>
              <a:t> </a:t>
            </a:r>
          </a:p>
          <a:p>
            <a:r>
              <a:rPr lang="en-US" sz="1000" b="1" dirty="0"/>
              <a:t>14:00-14:30	Testing, Testing 1-2-3. What Tests Tell About My Heart</a:t>
            </a:r>
            <a:r>
              <a:rPr lang="en-US" sz="1000" dirty="0"/>
              <a:t> </a:t>
            </a:r>
          </a:p>
          <a:p>
            <a:r>
              <a:rPr lang="en-US" sz="1000" dirty="0"/>
              <a:t>	(Dr. Dylan Taylor)</a:t>
            </a:r>
          </a:p>
          <a:p>
            <a:endParaRPr lang="en-US" sz="1000" b="1" dirty="0"/>
          </a:p>
          <a:p>
            <a:r>
              <a:rPr lang="en-US" sz="1000" b="1" dirty="0"/>
              <a:t>14:30-15:00	What to Expect When You’re Expecting</a:t>
            </a:r>
          </a:p>
          <a:p>
            <a:r>
              <a:rPr lang="en-US" sz="1000" b="1" dirty="0"/>
              <a:t>	What Congenital Heart Patients Need to Know </a:t>
            </a:r>
          </a:p>
          <a:p>
            <a:r>
              <a:rPr lang="en-US" sz="1000" b="1" dirty="0"/>
              <a:t>	about Pregnancy and Becoming Parents</a:t>
            </a:r>
            <a:r>
              <a:rPr lang="en-US" sz="1000" dirty="0"/>
              <a:t> </a:t>
            </a:r>
          </a:p>
          <a:p>
            <a:r>
              <a:rPr lang="en-US" sz="1000" dirty="0"/>
              <a:t>	(Dr. Jonathan Windram)</a:t>
            </a:r>
          </a:p>
          <a:p>
            <a:endParaRPr lang="en-US" sz="10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en-US" sz="1000" dirty="0" smtClean="0"/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/>
              <a:t> </a:t>
            </a:r>
            <a:r>
              <a:rPr lang="en-US" sz="1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Registration is FREE,  lunch included.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Please RSVP  to  </a:t>
            </a:r>
            <a:r>
              <a:rPr lang="en-US" sz="1000" dirty="0">
                <a:solidFill>
                  <a:srgbClr val="7030A0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2"/>
              </a:rPr>
              <a:t>Bonda.Toppin@albertahealthservices.ca</a:t>
            </a:r>
            <a:r>
              <a:rPr lang="en-US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or 780-407-6552</a:t>
            </a:r>
            <a:endParaRPr lang="en-US" sz="1000" dirty="0">
              <a:latin typeface="Arial" pitchFamily="34" charset="0"/>
            </a:endParaRPr>
          </a:p>
          <a:p>
            <a:endParaRPr 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77" y="105872"/>
            <a:ext cx="2194995" cy="817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9034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17</Words>
  <Application>Microsoft Office PowerPoint</Application>
  <PresentationFormat>Letter Paper (8.5x11 in)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Alberta Health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Isabelle Vondermuhll</dc:creator>
  <cp:lastModifiedBy>bondatoppin</cp:lastModifiedBy>
  <cp:revision>11</cp:revision>
  <cp:lastPrinted>2017-01-18T18:39:28Z</cp:lastPrinted>
  <dcterms:created xsi:type="dcterms:W3CDTF">2017-01-17T23:16:20Z</dcterms:created>
  <dcterms:modified xsi:type="dcterms:W3CDTF">2017-03-24T15:21:51Z</dcterms:modified>
</cp:coreProperties>
</file>